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1"/>
  </p:notesMasterIdLst>
  <p:handoutMasterIdLst>
    <p:handoutMasterId r:id="rId12"/>
  </p:handoutMasterIdLst>
  <p:sldIdLst>
    <p:sldId id="420" r:id="rId2"/>
    <p:sldId id="444" r:id="rId3"/>
    <p:sldId id="481" r:id="rId4"/>
    <p:sldId id="449" r:id="rId5"/>
    <p:sldId id="518" r:id="rId6"/>
    <p:sldId id="519" r:id="rId7"/>
    <p:sldId id="477" r:id="rId8"/>
    <p:sldId id="520" r:id="rId9"/>
    <p:sldId id="411" r:id="rId10"/>
  </p:sldIdLst>
  <p:sldSz cx="12192000" cy="6858000"/>
  <p:notesSz cx="6797675" cy="9926638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420"/>
            <p14:sldId id="444"/>
            <p14:sldId id="481"/>
            <p14:sldId id="449"/>
            <p14:sldId id="518"/>
            <p14:sldId id="519"/>
            <p14:sldId id="477"/>
            <p14:sldId id="520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8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8" autoAdjust="0"/>
    <p:restoredTop sz="84925" autoAdjust="0"/>
  </p:normalViewPr>
  <p:slideViewPr>
    <p:cSldViewPr snapToGrid="0" snapToObjects="1">
      <p:cViewPr>
        <p:scale>
          <a:sx n="75" d="100"/>
          <a:sy n="75" d="100"/>
        </p:scale>
        <p:origin x="792" y="-38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Motivation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Existing problems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is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Simulation results are also different.</a:t>
            </a:r>
          </a:p>
          <a:p>
            <a:pPr marL="171450" indent="-171450">
              <a:buFontTx/>
              <a:buChar char="-"/>
            </a:pPr>
            <a:r>
              <a:rPr lang="en-US" dirty="0"/>
              <a:t>Mechanical model is completely different, which affects speed load but not torque reference due to similar RL load.</a:t>
            </a:r>
          </a:p>
          <a:p>
            <a:pPr marL="171450" indent="-171450">
              <a:buFontTx/>
              <a:buChar char="-"/>
            </a:pPr>
            <a:r>
              <a:rPr lang="en-US" dirty="0"/>
              <a:t>Mention PI parameters are different than in simulation.</a:t>
            </a:r>
          </a:p>
        </p:txBody>
      </p:sp>
    </p:spTree>
    <p:extLst>
      <p:ext uri="{BB962C8B-B14F-4D97-AF65-F5344CB8AC3E}">
        <p14:creationId xmlns:p14="http://schemas.microsoft.com/office/powerpoint/2010/main" val="1101184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744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the change on speed in the right</a:t>
            </a:r>
          </a:p>
        </p:txBody>
      </p:sp>
    </p:spTree>
    <p:extLst>
      <p:ext uri="{BB962C8B-B14F-4D97-AF65-F5344CB8AC3E}">
        <p14:creationId xmlns:p14="http://schemas.microsoft.com/office/powerpoint/2010/main" val="105809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not say real life, say tests, experimental…</a:t>
            </a:r>
          </a:p>
          <a:p>
            <a:r>
              <a:rPr lang="en-US" dirty="0"/>
              <a:t>Speed control is not quick, it’s actually slow.</a:t>
            </a:r>
          </a:p>
          <a:p>
            <a:r>
              <a:rPr lang="en-US" dirty="0"/>
              <a:t>Also talk about inertia here.</a:t>
            </a:r>
          </a:p>
          <a:p>
            <a:r>
              <a:rPr lang="en-US" dirty="0"/>
              <a:t>Not say actually and oscillations, more overshoot.</a:t>
            </a:r>
          </a:p>
          <a:p>
            <a:r>
              <a:rPr lang="en-US" dirty="0"/>
              <a:t>Steps of 25 or 50.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34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 error is zero at the beginning and so torque ref goes down to zero, inertia helps stabilizing.</a:t>
            </a:r>
          </a:p>
          <a:p>
            <a:r>
              <a:rPr lang="en-US" dirty="0"/>
              <a:t>GENERAL: Overview slide in the beginning.</a:t>
            </a:r>
          </a:p>
        </p:txBody>
      </p:sp>
    </p:spTree>
    <p:extLst>
      <p:ext uri="{BB962C8B-B14F-4D97-AF65-F5344CB8AC3E}">
        <p14:creationId xmlns:p14="http://schemas.microsoft.com/office/powerpoint/2010/main" val="2491059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arrows.</a:t>
            </a:r>
          </a:p>
        </p:txBody>
      </p:sp>
    </p:spTree>
    <p:extLst>
      <p:ext uri="{BB962C8B-B14F-4D97-AF65-F5344CB8AC3E}">
        <p14:creationId xmlns:p14="http://schemas.microsoft.com/office/powerpoint/2010/main" val="499195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technical conclusions.</a:t>
            </a:r>
          </a:p>
          <a:p>
            <a:endParaRPr lang="en-US" dirty="0"/>
          </a:p>
          <a:p>
            <a:r>
              <a:rPr lang="en-US" dirty="0"/>
              <a:t>Change for arrows.</a:t>
            </a:r>
          </a:p>
        </p:txBody>
      </p:sp>
    </p:spTree>
    <p:extLst>
      <p:ext uri="{BB962C8B-B14F-4D97-AF65-F5344CB8AC3E}">
        <p14:creationId xmlns:p14="http://schemas.microsoft.com/office/powerpoint/2010/main" val="3730155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adsholder til billede 12">
            <a:extLst>
              <a:ext uri="{FF2B5EF4-FFF2-40B4-BE49-F238E27FC236}">
                <a16:creationId xmlns:a16="http://schemas.microsoft.com/office/drawing/2014/main" id="{74FE6D9D-83F1-4A05-9874-7A2B132E165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5699"/>
            <a:ext cx="12192000" cy="7309104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Test results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Load difference</a:t>
            </a:r>
          </a:p>
        </p:txBody>
      </p:sp>
      <p:pic>
        <p:nvPicPr>
          <p:cNvPr id="21" name="Imagen 20" descr="Imagen que contiene texto&#10;&#10;Descripción generada automáticamente">
            <a:extLst>
              <a:ext uri="{FF2B5EF4-FFF2-40B4-BE49-F238E27FC236}">
                <a16:creationId xmlns:a16="http://schemas.microsoft.com/office/drawing/2014/main" id="{5DE903EE-28E0-4260-AB0E-423F9B8E0C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20" t="12817" r="29228" b="9411"/>
          <a:stretch/>
        </p:blipFill>
        <p:spPr>
          <a:xfrm>
            <a:off x="728772" y="2555035"/>
            <a:ext cx="4804699" cy="2593571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B36DAA46-FAB0-44D1-8F2E-8D000B5434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9"/>
          <a:stretch/>
        </p:blipFill>
        <p:spPr>
          <a:xfrm>
            <a:off x="7119158" y="1017544"/>
            <a:ext cx="4448796" cy="2541162"/>
          </a:xfrm>
          <a:prstGeom prst="rect">
            <a:avLst/>
          </a:prstGeom>
        </p:spPr>
      </p:pic>
      <p:pic>
        <p:nvPicPr>
          <p:cNvPr id="23" name="Imagen 22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3DFEF036-AD1D-466E-981F-4A0049743D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663" y="3682278"/>
            <a:ext cx="3660571" cy="2932656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AC5D80AA-9AA6-47D8-8A4D-6CE86D02C742}"/>
              </a:ext>
            </a:extLst>
          </p:cNvPr>
          <p:cNvSpPr txBox="1"/>
          <p:nvPr/>
        </p:nvSpPr>
        <p:spPr>
          <a:xfrm>
            <a:off x="2404000" y="1980951"/>
            <a:ext cx="1693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Go-kart load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34EA8084-6D90-49B1-9A88-35D8ED4AE2AE}"/>
              </a:ext>
            </a:extLst>
          </p:cNvPr>
          <p:cNvSpPr txBox="1"/>
          <p:nvPr/>
        </p:nvSpPr>
        <p:spPr>
          <a:xfrm>
            <a:off x="8545903" y="493862"/>
            <a:ext cx="15953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Load motor</a:t>
            </a:r>
          </a:p>
        </p:txBody>
      </p:sp>
    </p:spTree>
    <p:extLst>
      <p:ext uri="{BB962C8B-B14F-4D97-AF65-F5344CB8AC3E}">
        <p14:creationId xmlns:p14="http://schemas.microsoft.com/office/powerpoint/2010/main" val="401895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3" y="379787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Torque control - </a:t>
            </a:r>
            <a:r>
              <a:rPr lang="en-GB" dirty="0" err="1"/>
              <a:t>Startup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17074CA-E51C-48BA-B8E9-3FE2C5F1B4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791" y="2444131"/>
            <a:ext cx="6067938" cy="2845929"/>
          </a:xfrm>
          <a:prstGeom prst="rect">
            <a:avLst/>
          </a:prstGeom>
        </p:spPr>
      </p:pic>
      <p:pic>
        <p:nvPicPr>
          <p:cNvPr id="16" name="Imagen 15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86B1D023-2D7B-4D8A-A43E-32DA80B8DF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37" y="1437160"/>
            <a:ext cx="5057396" cy="516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036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8940BDF6-431D-48D5-B48F-BCCEC56A8F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791" y="2435929"/>
            <a:ext cx="6067938" cy="2855075"/>
          </a:xfrm>
          <a:prstGeom prst="rect">
            <a:avLst/>
          </a:prstGeom>
        </p:spPr>
      </p:pic>
      <p:pic>
        <p:nvPicPr>
          <p:cNvPr id="6" name="Imagen 5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0873A89B-9728-4F97-BD15-35B8BBAF9A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89" y="1437159"/>
            <a:ext cx="5139510" cy="5232505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57F7C0A1-53A6-44D3-80D2-68C3A0272429}"/>
              </a:ext>
            </a:extLst>
          </p:cNvPr>
          <p:cNvSpPr txBox="1">
            <a:spLocks/>
          </p:cNvSpPr>
          <p:nvPr/>
        </p:nvSpPr>
        <p:spPr>
          <a:xfrm>
            <a:off x="587373" y="379787"/>
            <a:ext cx="8178255" cy="1621619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>
            <a:lvl1pPr algn="l" defTabSz="914318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 spc="300" baseline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dirty="0"/>
              <a:t>Torque control – Load change</a:t>
            </a:r>
            <a:endParaRPr lang="da-DK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322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123D3B77-26B5-48ED-B420-F8CC615C55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"/>
          <a:stretch/>
        </p:blipFill>
        <p:spPr>
          <a:xfrm>
            <a:off x="6306337" y="1413627"/>
            <a:ext cx="5223072" cy="5256037"/>
          </a:xfrm>
          <a:prstGeom prst="rect">
            <a:avLst/>
          </a:prstGeom>
        </p:spPr>
      </p:pic>
      <p:pic>
        <p:nvPicPr>
          <p:cNvPr id="5" name="Imagen 4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8EB33831-0576-43A4-807C-144B8454D9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57" y="1460807"/>
            <a:ext cx="5264733" cy="5208857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291121"/>
            <a:ext cx="11360786" cy="1281648"/>
          </a:xfrm>
        </p:spPr>
        <p:txBody>
          <a:bodyPr/>
          <a:lstStyle/>
          <a:p>
            <a:r>
              <a:rPr lang="en-US" dirty="0"/>
              <a:t>Speed control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2C0DC34-D143-4EE8-BD7C-0087EE72390E}"/>
              </a:ext>
            </a:extLst>
          </p:cNvPr>
          <p:cNvSpPr txBox="1"/>
          <p:nvPr/>
        </p:nvSpPr>
        <p:spPr>
          <a:xfrm>
            <a:off x="2010926" y="1086443"/>
            <a:ext cx="20938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Speed variation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2FDA2E8-3A50-47E7-A097-091A27080D06}"/>
              </a:ext>
            </a:extLst>
          </p:cNvPr>
          <p:cNvSpPr txBox="1"/>
          <p:nvPr/>
        </p:nvSpPr>
        <p:spPr>
          <a:xfrm>
            <a:off x="8124229" y="1086443"/>
            <a:ext cx="1936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Load variation</a:t>
            </a:r>
          </a:p>
        </p:txBody>
      </p:sp>
    </p:spTree>
    <p:extLst>
      <p:ext uri="{BB962C8B-B14F-4D97-AF65-F5344CB8AC3E}">
        <p14:creationId xmlns:p14="http://schemas.microsoft.com/office/powerpoint/2010/main" val="614326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13D5C684-8D5D-4533-946A-F6F330385E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640" y="1507440"/>
            <a:ext cx="5108289" cy="5132760"/>
          </a:xfrm>
          <a:prstGeom prst="rect">
            <a:avLst/>
          </a:prstGeom>
        </p:spPr>
      </p:pic>
      <p:pic>
        <p:nvPicPr>
          <p:cNvPr id="9" name="Imagen 8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5C0EC41D-9E75-4D88-B28B-E68DEEFFC8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4" y="1450237"/>
            <a:ext cx="4999394" cy="5073095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291121"/>
            <a:ext cx="11360786" cy="1281648"/>
          </a:xfrm>
        </p:spPr>
        <p:txBody>
          <a:bodyPr/>
          <a:lstStyle/>
          <a:p>
            <a:r>
              <a:rPr lang="en-US" dirty="0"/>
              <a:t>Torque to speed transition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A5999E0-C8D4-40C8-B331-6C633EBE99AB}"/>
              </a:ext>
            </a:extLst>
          </p:cNvPr>
          <p:cNvSpPr txBox="1"/>
          <p:nvPr/>
        </p:nvSpPr>
        <p:spPr>
          <a:xfrm>
            <a:off x="2508643" y="1107330"/>
            <a:ext cx="1494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Simulation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E3A3A6E-B0DC-40F1-9DD1-F1A622A86E1E}"/>
              </a:ext>
            </a:extLst>
          </p:cNvPr>
          <p:cNvSpPr txBox="1"/>
          <p:nvPr/>
        </p:nvSpPr>
        <p:spPr>
          <a:xfrm>
            <a:off x="8372246" y="1177883"/>
            <a:ext cx="835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Tests</a:t>
            </a:r>
          </a:p>
        </p:txBody>
      </p:sp>
    </p:spTree>
    <p:extLst>
      <p:ext uri="{BB962C8B-B14F-4D97-AF65-F5344CB8AC3E}">
        <p14:creationId xmlns:p14="http://schemas.microsoft.com/office/powerpoint/2010/main" val="2446607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Future work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6" name="Pladsholder til slidenummer 1">
            <a:extLst>
              <a:ext uri="{FF2B5EF4-FFF2-40B4-BE49-F238E27FC236}">
                <a16:creationId xmlns:a16="http://schemas.microsoft.com/office/drawing/2014/main" id="{679DC773-F285-4E24-93C4-BC47B6D76ABD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7" name="Pladsholder til slidenummer 1">
            <a:extLst>
              <a:ext uri="{FF2B5EF4-FFF2-40B4-BE49-F238E27FC236}">
                <a16:creationId xmlns:a16="http://schemas.microsoft.com/office/drawing/2014/main" id="{DBE49DD9-2A51-4EFE-A27C-92EA77D72BBD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8" name="Pladsholder til slidenummer 1">
            <a:extLst>
              <a:ext uri="{FF2B5EF4-FFF2-40B4-BE49-F238E27FC236}">
                <a16:creationId xmlns:a16="http://schemas.microsoft.com/office/drawing/2014/main" id="{EAD90F53-57E4-4FBA-A0B3-211EAFED980C}"/>
              </a:ext>
            </a:extLst>
          </p:cNvPr>
          <p:cNvSpPr txBox="1">
            <a:spLocks/>
          </p:cNvSpPr>
          <p:nvPr/>
        </p:nvSpPr>
        <p:spPr>
          <a:xfrm>
            <a:off x="10627360" y="6264777"/>
            <a:ext cx="833120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/>
              <a:t>Thassilo</a:t>
            </a:r>
            <a:endParaRPr lang="en-U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2426DFF-BE76-43FC-B7DF-5B10932B3C0E}"/>
              </a:ext>
            </a:extLst>
          </p:cNvPr>
          <p:cNvSpPr txBox="1"/>
          <p:nvPr/>
        </p:nvSpPr>
        <p:spPr>
          <a:xfrm>
            <a:off x="587374" y="2163772"/>
            <a:ext cx="607890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Alternative approach in field oriented control.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Implementation of regenerative braking.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Performance at higher switching frequency.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Integrating the power train in the go-kart platform.</a:t>
            </a:r>
          </a:p>
        </p:txBody>
      </p:sp>
    </p:spTree>
    <p:extLst>
      <p:ext uri="{BB962C8B-B14F-4D97-AF65-F5344CB8AC3E}">
        <p14:creationId xmlns:p14="http://schemas.microsoft.com/office/powerpoint/2010/main" val="340807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Conclusions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6" name="Pladsholder til slidenummer 1">
            <a:extLst>
              <a:ext uri="{FF2B5EF4-FFF2-40B4-BE49-F238E27FC236}">
                <a16:creationId xmlns:a16="http://schemas.microsoft.com/office/drawing/2014/main" id="{679DC773-F285-4E24-93C4-BC47B6D76ABD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7" name="Pladsholder til slidenummer 1">
            <a:extLst>
              <a:ext uri="{FF2B5EF4-FFF2-40B4-BE49-F238E27FC236}">
                <a16:creationId xmlns:a16="http://schemas.microsoft.com/office/drawing/2014/main" id="{DBE49DD9-2A51-4EFE-A27C-92EA77D72BBD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8" name="Pladsholder til slidenummer 1">
            <a:extLst>
              <a:ext uri="{FF2B5EF4-FFF2-40B4-BE49-F238E27FC236}">
                <a16:creationId xmlns:a16="http://schemas.microsoft.com/office/drawing/2014/main" id="{EAD90F53-57E4-4FBA-A0B3-211EAFED980C}"/>
              </a:ext>
            </a:extLst>
          </p:cNvPr>
          <p:cNvSpPr txBox="1">
            <a:spLocks/>
          </p:cNvSpPr>
          <p:nvPr/>
        </p:nvSpPr>
        <p:spPr>
          <a:xfrm>
            <a:off x="10627360" y="6264777"/>
            <a:ext cx="833120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/>
              <a:t>Thassilo</a:t>
            </a:r>
            <a:endParaRPr lang="en-U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2426DFF-BE76-43FC-B7DF-5B10932B3C0E}"/>
              </a:ext>
            </a:extLst>
          </p:cNvPr>
          <p:cNvSpPr txBox="1"/>
          <p:nvPr/>
        </p:nvSpPr>
        <p:spPr>
          <a:xfrm>
            <a:off x="587374" y="2163772"/>
            <a:ext cx="604524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Make summary. 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Mention what went good.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Big step between simulation and implementation.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Add PM.</a:t>
            </a:r>
          </a:p>
        </p:txBody>
      </p:sp>
    </p:spTree>
    <p:extLst>
      <p:ext uri="{BB962C8B-B14F-4D97-AF65-F5344CB8AC3E}">
        <p14:creationId xmlns:p14="http://schemas.microsoft.com/office/powerpoint/2010/main" val="3881191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e 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4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5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6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7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8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9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0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1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2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3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4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5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6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7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8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9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0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1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2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3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4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5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2424641" y="2743971"/>
            <a:ext cx="7341129" cy="1036319"/>
          </a:xfrm>
        </p:spPr>
        <p:txBody>
          <a:bodyPr rtlCol="0"/>
          <a:lstStyle/>
          <a:p>
            <a:pPr rtl="0"/>
            <a:r>
              <a:rPr lang="da-DK" dirty="0"/>
              <a:t>Thank you for your attention</a:t>
            </a:r>
          </a:p>
        </p:txBody>
      </p:sp>
      <p:sp>
        <p:nvSpPr>
          <p:cNvPr id="8" name="Pladsholder til tekst 7"/>
          <p:cNvSpPr>
            <a:spLocks noGrp="1"/>
          </p:cNvSpPr>
          <p:nvPr>
            <p:ph type="body" sz="quarter" idx="12"/>
          </p:nvPr>
        </p:nvSpPr>
        <p:spPr>
          <a:xfrm>
            <a:off x="2424641" y="4005141"/>
            <a:ext cx="7341129" cy="412750"/>
          </a:xfrm>
        </p:spPr>
        <p:txBody>
          <a:bodyPr rtlCol="0"/>
          <a:lstStyle/>
          <a:p>
            <a:pPr rtl="0"/>
            <a:r>
              <a:rPr lang="da-DK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41192117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776</TotalTime>
  <Words>230</Words>
  <Application>Microsoft Office PowerPoint</Application>
  <PresentationFormat>Panorámica</PresentationFormat>
  <Paragraphs>58</Paragraphs>
  <Slides>9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2" baseType="lpstr">
      <vt:lpstr>Arial</vt:lpstr>
      <vt:lpstr>Calibri</vt:lpstr>
      <vt:lpstr>AAU PowerPoint</vt:lpstr>
      <vt:lpstr>Test results</vt:lpstr>
      <vt:lpstr>Load difference</vt:lpstr>
      <vt:lpstr>Torque control - Startup</vt:lpstr>
      <vt:lpstr>Presentación de PowerPoint</vt:lpstr>
      <vt:lpstr>Speed control</vt:lpstr>
      <vt:lpstr>Torque to speed transition</vt:lpstr>
      <vt:lpstr>Future work</vt:lpstr>
      <vt:lpstr>Conclusions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Aitor Terán Menéndez</cp:lastModifiedBy>
  <cp:revision>540</cp:revision>
  <cp:lastPrinted>2019-01-10T14:45:54Z</cp:lastPrinted>
  <dcterms:created xsi:type="dcterms:W3CDTF">2016-11-10T06:07:03Z</dcterms:created>
  <dcterms:modified xsi:type="dcterms:W3CDTF">2019-06-17T15:08:18Z</dcterms:modified>
</cp:coreProperties>
</file>